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>
      <p:cViewPr varScale="1">
        <p:scale>
          <a:sx n="80" d="100"/>
          <a:sy n="80" d="100"/>
        </p:scale>
        <p:origin x="1680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59300" cy="34163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0" name="Rectangle 12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93D6A164-35AC-425F-8791-C67174DC62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D0128E-5AF5-4213-89D8-7C9027AABBF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30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0D883C-85CF-4EC3-996C-D90D05C47D8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522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19E7DE-E204-4015-8814-1DD0D5DE2CE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67BAF4-5F49-4837-A3E5-E4D937150FD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42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2FCE71-D417-4FD3-8C20-8AAB347FE65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52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C3E3D7E-77F7-42FE-9D0C-1257E725FEA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63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224B01-A212-4EE3-ACE3-B969D0593FB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3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A71CC8-5642-41D7-97CD-549E3BB3E8A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83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69154B-D464-4094-BCDB-7E9420E987F9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4EDF37-8889-4B9C-89A9-9563E54631A3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04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8D98F8-4F7D-46EC-A3C4-7B35AF4C39B2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14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9A579D-38BB-439F-B8A1-581231BF5095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40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FFADD1-CBA6-4B1A-8675-6793EC4075A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24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039994-1628-466E-90DB-0F7466C1E48A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34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BAE3C8-CC23-47D7-BB48-97F68CE61437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45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C79CD9-D068-4146-892A-520E6353E13B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55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3156B-7C94-4575-8D64-4713BE70A7F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65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863625-1E9C-4E79-8AD7-0B276214A266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75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1C9684-4520-479D-8E16-AEA6E72ED92C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86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3E555B-7A33-4ED7-97BB-58E1D50C030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96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4524D2-7A75-48EF-BA55-41560606E1E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706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3E28CC-1DCC-495E-88A2-EC2B0573B36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16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DF6358-E161-4C05-88B2-A61B4AB6CED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50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6ADD81-A44F-4FDB-A6B9-ACCE9EE8CF70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27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DCF153-B733-4241-8817-AF92D745AC3E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37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B13C4-0E54-48EE-B877-F243DED1CDE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47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87EC91-22FE-4935-9774-F1C29DF4444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57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02C222-8931-44D9-8B9A-FD4396843EA7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68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40A3A8-FDE1-448E-AFAD-9DB7FD37678D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78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A7FAB0-F528-480C-96EF-0B75816787BE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88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73DEDD-D7F2-4E37-8CB7-D6BA44F4A6F3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798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91B0F7-6EE1-4EBA-B285-ACAFCA23B02B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808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E37414-B1F7-4F33-BF03-CE81E4CEE7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819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9CAC5D-85EA-441A-B080-0AC4458BC07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60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B78746-84C8-4588-B1BF-6F9D94A23AC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471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76A652-88C5-458D-9656-F76B16EEDC16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481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7AE866-49F2-409D-988F-1F6C8FED874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91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9CB80C-7FE5-4EAC-A5BE-E1DD1CE86DCA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01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ABBCDE-7108-4AFF-B8D4-BDC7499A2D2B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12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3E959D7-1419-4BEE-8EF9-C399E2CB52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1204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6B6AF9-994F-4F21-9F40-20CF73C99A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73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05575" y="609600"/>
            <a:ext cx="1939925" cy="5473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7375" cy="54737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0869F30-7867-4CCB-AAA6-67F320E594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329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59700" cy="1130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892300" cy="4445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82900" cy="4445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892300" cy="444500"/>
          </a:xfrm>
        </p:spPr>
        <p:txBody>
          <a:bodyPr/>
          <a:lstStyle>
            <a:lvl1pPr>
              <a:defRPr/>
            </a:lvl1pPr>
          </a:lstStyle>
          <a:p>
            <a:fld id="{C440FBFC-B850-4317-B71A-2FD6290130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627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4EEBA9-8503-4242-93BD-713AFDABA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564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451EC7B-5874-45E9-87FD-2215D08550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17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3650" cy="41021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981200"/>
            <a:ext cx="3803650" cy="41021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E0EB37A-7D40-4027-8C66-5A23DA612D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48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439AA0D-7471-45FA-B55D-785BAD78A5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695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E253F65-FC3D-4DF6-90B2-269BACB41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08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B9ED1C3-30E8-4C83-A4E8-7B3A3D1855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97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628B31-F62D-46E3-99DB-FE3DDA0896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92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FA3D691-2726-48CC-B0DE-2FF3EAF28E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18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97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97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23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2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23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A1CC91D3-419B-4D7D-86BA-03E8F69335A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CB84AC-D22F-4D0C-8606-AE69F0E4D28E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130425"/>
            <a:ext cx="8686800" cy="1470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Digital Fundamentals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81000" y="3886200"/>
            <a:ext cx="87630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indent="0" algn="ctr">
              <a:spcBef>
                <a:spcPts val="600"/>
              </a:spcBef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400" b="1"/>
              <a:t>CHAPTER 6</a:t>
            </a:r>
            <a:br>
              <a:rPr lang="en-US" altLang="en-US" sz="2400" b="1"/>
            </a:br>
            <a:r>
              <a:rPr lang="en-US" altLang="en-US" sz="2400" b="1"/>
              <a:t>Functions of Combinational Logic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07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9E45DD9-E68A-4A93-BC98-0C6768110E85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6–25</a:t>
            </a:r>
            <a:r>
              <a:rPr lang="en-US" altLang="en-US" sz="1600"/>
              <a:t>      An 8-bit magnitude comparator using two 74HC85s.</a:t>
            </a:r>
            <a:r>
              <a:rPr lang="en-US" altLang="en-US" sz="1200"/>
              <a:t> 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914400"/>
            <a:ext cx="80565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09600" y="5715000"/>
            <a:ext cx="7239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Lowest-order comparator must have a LOW on A &gt; B and A &lt; B input and a HIGH on A = B input.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9C8BDB8-9A8F-474C-9DC2-31A2996E2EE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7485062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BCD-to-decimal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BCD-to-7-segement decoder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331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331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64956BA-0852-4BEA-8204-C353126A0625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4525963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Suppose we want to know when a binary 1001 occurs on the inputs of a digital circuit.</a:t>
            </a:r>
          </a:p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We can use a Decoder for this function.</a:t>
            </a:r>
          </a:p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decoder</a:t>
            </a:r>
          </a:p>
          <a:p>
            <a:pPr lvl="1" indent="-273050">
              <a:lnSpc>
                <a:spcPct val="90000"/>
              </a:lnSpc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The output is 1 only when: 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0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2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3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4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434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434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671888"/>
            <a:ext cx="4476750" cy="23241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4452938" y="6216650"/>
            <a:ext cx="396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This is only one of an infinite number of examples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1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5" dur="500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9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3" dur="500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7" dur="500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5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F742C2F-3D54-498D-A081-42B1C548CAF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body"/>
          </p:nvPr>
        </p:nvSpPr>
        <p:spPr>
          <a:xfrm>
            <a:off x="598488" y="355600"/>
            <a:ext cx="7772400" cy="4114800"/>
          </a:xfrm>
          <a:ln/>
        </p:spPr>
        <p:txBody>
          <a:bodyPr anchor="t"/>
          <a:lstStyle/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Determine the logic required to decode the binary number 1011 by producing a HIGH level on the output.  LSB = A</a:t>
            </a:r>
            <a:r>
              <a:rPr lang="en-US" altLang="en-US" sz="3200" baseline="-25000"/>
              <a:t>0</a:t>
            </a:r>
            <a:r>
              <a:rPr lang="en-US" altLang="en-US" sz="3200"/>
              <a:t> (right most)</a:t>
            </a:r>
          </a:p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  <a:r>
              <a:rPr lang="en-US" altLang="en-US" sz="3200"/>
              <a:t> = 1, A</a:t>
            </a:r>
            <a:r>
              <a:rPr lang="en-US" altLang="en-US" sz="3200" baseline="-25000"/>
              <a:t>1</a:t>
            </a:r>
            <a:r>
              <a:rPr lang="en-US" altLang="en-US" sz="3200"/>
              <a:t> = 1, A</a:t>
            </a:r>
            <a:r>
              <a:rPr lang="en-US" altLang="en-US" sz="3200" baseline="-25000"/>
              <a:t>2</a:t>
            </a:r>
            <a:r>
              <a:rPr lang="en-US" altLang="en-US" sz="3200"/>
              <a:t> = 0, A</a:t>
            </a:r>
            <a:r>
              <a:rPr lang="en-US" altLang="en-US" sz="3200" baseline="-25000"/>
              <a:t>3</a:t>
            </a:r>
            <a:r>
              <a:rPr lang="en-US" altLang="en-US" sz="3200"/>
              <a:t> = 1</a:t>
            </a:r>
          </a:p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X = A</a:t>
            </a:r>
            <a:r>
              <a:rPr lang="en-US" altLang="en-US" sz="3200" baseline="-25000"/>
              <a:t>3</a:t>
            </a:r>
            <a:r>
              <a:rPr lang="en-US" altLang="en-US" sz="3200"/>
              <a:t>A</a:t>
            </a:r>
            <a:r>
              <a:rPr lang="en-US" altLang="en-US" sz="3200" baseline="-25000"/>
              <a:t>2</a:t>
            </a:r>
            <a:r>
              <a:rPr lang="en-US" altLang="en-US" sz="3200"/>
              <a:t>A</a:t>
            </a:r>
            <a:r>
              <a:rPr lang="en-US" altLang="en-US" sz="3200" baseline="-25000"/>
              <a:t>1</a:t>
            </a: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4502150"/>
            <a:ext cx="5162550" cy="213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2206625" y="2540000"/>
            <a:ext cx="290513" cy="1588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3010DF-FB55-4770-BDE0-C3A0C40DF4F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627063" y="479425"/>
            <a:ext cx="7772400" cy="6397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762000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4-bit decoder  (4 line to 16 line decoder or 1 of 16 decoder)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086600" cy="40989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7772400" y="4572000"/>
            <a:ext cx="1358900" cy="1054100"/>
            <a:chOff x="4896" y="2880"/>
            <a:chExt cx="856" cy="664"/>
          </a:xfrm>
        </p:grpSpPr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4896" y="3216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" name="Text Box 6"/>
            <p:cNvSpPr txBox="1">
              <a:spLocks noChangeArrowheads="1"/>
            </p:cNvSpPr>
            <p:nvPr/>
          </p:nvSpPr>
          <p:spPr bwMode="auto">
            <a:xfrm>
              <a:off x="4944" y="2880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Logic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Diagram</a:t>
              </a:r>
            </a:p>
          </p:txBody>
        </p:sp>
      </p:grpSp>
      <p:grpSp>
        <p:nvGrpSpPr>
          <p:cNvPr id="16391" name="Group 7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6392" name="Group 8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6393" name="Line 9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4" name="Line 10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5" name="Rectangle 11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16388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B77C1D8-3291-4FF4-B0B7-A36B2B33620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696200" cy="2746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3675062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decoder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endParaRPr lang="en-US" altLang="en-US"/>
          </a:p>
          <a:p>
            <a:pPr marL="730250" lvl="1" indent="-273050"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inputs</a:t>
            </a:r>
            <a:br>
              <a:rPr lang="en-US" altLang="en-US"/>
            </a:br>
            <a:endParaRPr lang="en-US" altLang="en-US"/>
          </a:p>
          <a:p>
            <a:pPr marL="730250" lvl="1" indent="-273050"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Active-low outputs  (bubbles)</a:t>
            </a: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741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741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1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838200" y="5105400"/>
            <a:ext cx="1663700" cy="1054100"/>
            <a:chOff x="528" y="3216"/>
            <a:chExt cx="1048" cy="664"/>
          </a:xfrm>
        </p:grpSpPr>
        <p:sp>
          <p:nvSpPr>
            <p:cNvPr id="17417" name="AutoShape 9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 flipH="1">
              <a:off x="528" y="3552"/>
              <a:ext cx="613" cy="328"/>
            </a:xfrm>
            <a:prstGeom prst="rightArrow">
              <a:avLst>
                <a:gd name="adj1" fmla="val 50000"/>
                <a:gd name="adj2" fmla="val 46723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771" y="3216"/>
              <a:ext cx="80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Truth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Table</a:t>
              </a:r>
            </a:p>
          </p:txBody>
        </p:sp>
      </p:grpSp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948113" cy="50292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420" name="Text Box 12"/>
          <p:cNvSpPr txBox="1">
            <a:spLocks noChangeArrowheads="1"/>
          </p:cNvSpPr>
          <p:nvPr/>
        </p:nvSpPr>
        <p:spPr bwMode="auto">
          <a:xfrm>
            <a:off x="1981200" y="5715000"/>
            <a:ext cx="624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3</a:t>
            </a: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A</a:t>
            </a:r>
            <a:r>
              <a:rPr lang="en-US" altLang="en-US" baseline="-25000"/>
              <a:t>0</a:t>
            </a:r>
            <a:r>
              <a:rPr lang="en-US" altLang="en-US"/>
              <a:t>   Output</a:t>
            </a:r>
            <a:br>
              <a:rPr lang="en-US" altLang="en-US"/>
            </a:br>
            <a:r>
              <a:rPr lang="en-US" altLang="en-US"/>
              <a:t> 0  1  1  0         6 is low, all other outputs are high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27" dur="250" autoRev="1" fill="hold"/>
                                        <p:tgtEl>
                                          <p:spTgt spid="17416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F09531E-E33A-47B2-ACB0-1452222AE79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9144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BCD-to-decimal decoder</a:t>
            </a:r>
          </a:p>
        </p:txBody>
      </p:sp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843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843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153400" cy="36353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533400" y="5791200"/>
            <a:ext cx="8305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0011 is input, then output 3 is low and all other outputs are high</a:t>
            </a:r>
            <a:br>
              <a:rPr lang="en-US" altLang="en-US"/>
            </a:br>
            <a:r>
              <a:rPr lang="en-US" altLang="en-US"/>
              <a:t>Active Low output since bubbles on outputs.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E9E8D6-6EE9-4689-9950-C1AC8C6218D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685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BCD-to-7-segement decoder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946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946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6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46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172200" cy="43592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9465" name="Group 9"/>
          <p:cNvGrpSpPr>
            <a:grpSpLocks/>
          </p:cNvGrpSpPr>
          <p:nvPr/>
        </p:nvGrpSpPr>
        <p:grpSpPr bwMode="auto">
          <a:xfrm>
            <a:off x="7467600" y="4876800"/>
            <a:ext cx="1358900" cy="1054100"/>
            <a:chOff x="4704" y="3072"/>
            <a:chExt cx="856" cy="664"/>
          </a:xfrm>
        </p:grpSpPr>
        <p:sp>
          <p:nvSpPr>
            <p:cNvPr id="19466" name="AutoShape 10"/>
            <p:cNvSpPr>
              <a:spLocks noChangeArrowheads="1"/>
            </p:cNvSpPr>
            <p:nvPr/>
          </p:nvSpPr>
          <p:spPr bwMode="auto">
            <a:xfrm>
              <a:off x="4704" y="3408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7" name="Text Box 11"/>
            <p:cNvSpPr txBox="1">
              <a:spLocks noChangeArrowheads="1"/>
            </p:cNvSpPr>
            <p:nvPr/>
          </p:nvSpPr>
          <p:spPr bwMode="auto">
            <a:xfrm>
              <a:off x="4752" y="3072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Logic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Diagram</a:t>
              </a:r>
            </a:p>
          </p:txBody>
        </p:sp>
      </p:grpSp>
      <p:pic>
        <p:nvPicPr>
          <p:cNvPr id="1946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47800"/>
            <a:ext cx="1677988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7391400" y="4267200"/>
            <a:ext cx="1752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Common-anode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652463" y="6270625"/>
            <a:ext cx="73596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Common Anode has all anodes of LEDs tied to +V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19465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19465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3D80256-6600-4BFB-880F-E2886F7F7F3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BCD-to-7-segment decoder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048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048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57400"/>
            <a:ext cx="4762500" cy="29908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0489" name="Group 9"/>
          <p:cNvGrpSpPr>
            <a:grpSpLocks/>
          </p:cNvGrpSpPr>
          <p:nvPr/>
        </p:nvGrpSpPr>
        <p:grpSpPr bwMode="auto">
          <a:xfrm>
            <a:off x="914400" y="4953000"/>
            <a:ext cx="1663700" cy="1054100"/>
            <a:chOff x="576" y="3120"/>
            <a:chExt cx="1048" cy="664"/>
          </a:xfrm>
        </p:grpSpPr>
        <p:sp>
          <p:nvSpPr>
            <p:cNvPr id="20490" name="AutoShape 10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 flipH="1">
              <a:off x="576" y="3456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Text Box 11"/>
            <p:cNvSpPr txBox="1">
              <a:spLocks noChangeArrowheads="1"/>
            </p:cNvSpPr>
            <p:nvPr/>
          </p:nvSpPr>
          <p:spPr bwMode="auto">
            <a:xfrm>
              <a:off x="816" y="3120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Truth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Table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20489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9D1EA6C-1010-4604-8ED1-52AF2590A74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1778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6–35</a:t>
            </a:r>
            <a:r>
              <a:rPr lang="en-US" altLang="en-US" sz="2400"/>
              <a:t>      </a:t>
            </a:r>
            <a:br>
              <a:rPr lang="en-US" altLang="en-US" sz="2400"/>
            </a:br>
            <a:r>
              <a:rPr lang="en-US" altLang="en-US" sz="2000"/>
              <a:t>Pin diagram and logic symbol for the 74LS47 BCD-to-7-segment decoder/driver.</a:t>
            </a:r>
            <a:r>
              <a:rPr lang="en-US" altLang="en-US" sz="1200"/>
              <a:t> </a:t>
            </a:r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6781800" y="6248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800"/>
              <a:t>Copyright ©2006 by Pearson Education, Inc.</a:t>
            </a:r>
            <a:br>
              <a:rPr lang="en-US" altLang="en-US" sz="800"/>
            </a:br>
            <a:r>
              <a:rPr lang="en-US" altLang="en-US" sz="800"/>
              <a:t>Upper Saddle River, New Jersey 07458</a:t>
            </a:r>
            <a:br>
              <a:rPr lang="en-US" altLang="en-US" sz="800"/>
            </a:br>
            <a:r>
              <a:rPr lang="en-US" altLang="en-US" sz="800"/>
              <a:t>All rights reserved.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725488"/>
            <a:ext cx="75803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217488" y="5305425"/>
            <a:ext cx="8289925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LT = Lamp Test  -  </a:t>
            </a:r>
            <a:r>
              <a:rPr lang="en-US" altLang="en-US" sz="2000"/>
              <a:t>when LOW and BI/RBO is HI then all LEDs are ON</a:t>
            </a:r>
            <a:br>
              <a:rPr lang="en-US" altLang="en-US" sz="2000"/>
            </a:br>
            <a:r>
              <a:rPr lang="en-US" altLang="en-US"/>
              <a:t>BI = Blanking Input</a:t>
            </a:r>
            <a:br>
              <a:rPr lang="en-US" altLang="en-US"/>
            </a:br>
            <a:r>
              <a:rPr lang="en-US" altLang="en-US"/>
              <a:t>RBI = Ripple Blanking Input</a:t>
            </a:r>
            <a:br>
              <a:rPr lang="en-US" altLang="en-US"/>
            </a:br>
            <a:r>
              <a:rPr lang="en-US" altLang="en-US"/>
              <a:t>RBO = Ripple Blanking Output</a:t>
            </a: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>
            <a:off x="4427538" y="5413375"/>
            <a:ext cx="2317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4775200" y="5413375"/>
            <a:ext cx="4349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4C2AEA3-3569-4A4D-8B58-D13B0CA7EC0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Chapter Outline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410200"/>
          </a:xfrm>
          <a:ln/>
        </p:spPr>
        <p:txBody>
          <a:bodyPr/>
          <a:lstStyle/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	 Half and Full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6–2	Parallel Binary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6–3	Ripple Carry and Look-Ahead Carry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6–4	Comparators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6–5	Decoders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6–6	Encoders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6–7	Code Converters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6–8	Multiplexers (Data Selectors)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6–9	Demultiplexers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6–10 Parity Generators/Checkers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6–11Troubleshooting Applied Logic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endParaRPr lang="en-US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DC3C811-02C4-4A60-A0EE-9C2DF12830D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6–36</a:t>
            </a:r>
            <a:r>
              <a:rPr lang="en-US" altLang="en-US" sz="2000"/>
              <a:t>      </a:t>
            </a:r>
            <a:br>
              <a:rPr lang="en-US" altLang="en-US" sz="2000"/>
            </a:br>
            <a:r>
              <a:rPr lang="en-US" altLang="en-US" sz="2000"/>
              <a:t>Examples of zero suppression using the 74LS47 BCD to 7-segment decoder/driver.</a:t>
            </a:r>
            <a:r>
              <a:rPr lang="en-US" altLang="en-US" sz="1200"/>
              <a:t>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928688"/>
            <a:ext cx="66325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751638" y="871538"/>
            <a:ext cx="2392362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Tie RBI of Right to next left BI/RBO for leading zero suppression.</a:t>
            </a:r>
            <a:br>
              <a:rPr lang="en-US" altLang="en-US"/>
            </a:br>
            <a:r>
              <a:rPr lang="en-US" altLang="en-US"/>
              <a:t>Left most RBI is tied to ground.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889750" y="3824288"/>
            <a:ext cx="225425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Tie RBI of Left to next right BI/RBO for trailing zero suppression.</a:t>
            </a:r>
            <a:br>
              <a:rPr lang="en-US" altLang="en-US"/>
            </a:br>
            <a:r>
              <a:rPr lang="en-US" altLang="en-US"/>
              <a:t>Right most RBI is tied to ground.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4848225" y="2206625"/>
            <a:ext cx="304800" cy="15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5130800" y="1154113"/>
            <a:ext cx="304800" cy="15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 flipV="1">
            <a:off x="5133975" y="1128713"/>
            <a:ext cx="39688" cy="10556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4841875" y="2012950"/>
            <a:ext cx="1588" cy="214313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5414963" y="1135063"/>
            <a:ext cx="1587" cy="157162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 flipV="1">
            <a:off x="3295650" y="4967288"/>
            <a:ext cx="1588" cy="171450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3287713" y="5130800"/>
            <a:ext cx="304800" cy="15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3573463" y="3849688"/>
            <a:ext cx="39687" cy="12588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711200" y="3860800"/>
            <a:ext cx="2844800" cy="142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715963" y="3843338"/>
            <a:ext cx="1587" cy="374650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382F3B-178A-417F-BE1E-3F8A4CFA8AD4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Decimal-to-BCD encoder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8-line-to-3-line encoder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355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355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5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54CECB-7C3F-42A5-ADC9-73C2002E7159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990600"/>
            <a:ext cx="7848600" cy="685800"/>
          </a:xfrm>
          <a:ln/>
        </p:spPr>
        <p:txBody>
          <a:bodyPr/>
          <a:lstStyle/>
          <a:p>
            <a:pPr marL="330200" indent="-330200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Decimal-to-BCD encoder  ( 10 inputs, 4 outputs)</a:t>
            </a:r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458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458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58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533400" y="1752600"/>
            <a:ext cx="8216900" cy="4102100"/>
            <a:chOff x="336" y="1104"/>
            <a:chExt cx="5176" cy="2584"/>
          </a:xfrm>
        </p:grpSpPr>
        <p:sp>
          <p:nvSpPr>
            <p:cNvPr id="24585" name="Rectangle 9"/>
            <p:cNvSpPr>
              <a:spLocks noChangeArrowheads="1"/>
            </p:cNvSpPr>
            <p:nvPr/>
          </p:nvSpPr>
          <p:spPr bwMode="auto">
            <a:xfrm>
              <a:off x="336" y="1104"/>
              <a:ext cx="5176" cy="2584"/>
            </a:xfrm>
            <a:prstGeom prst="rect">
              <a:avLst/>
            </a:prstGeom>
            <a:solidFill>
              <a:srgbClr val="FFFFF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58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2344" cy="2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458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96"/>
              <a:ext cx="2488" cy="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5B8529-B9D2-4F7C-A3C8-6745B554957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200"/>
              <a:t>Logic Diagram of Decimal-to-BCD Encoder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562600"/>
            <a:ext cx="2057400" cy="685800"/>
          </a:xfrm>
          <a:ln/>
        </p:spPr>
        <p:txBody>
          <a:bodyPr/>
          <a:lstStyle/>
          <a:p>
            <a:pPr indent="-330200">
              <a:spcBef>
                <a:spcPts val="15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400"/>
              <a:t>A</a:t>
            </a:r>
            <a:r>
              <a:rPr lang="en-US" altLang="en-US" sz="2400" baseline="-25000"/>
              <a:t>3</a:t>
            </a:r>
            <a:r>
              <a:rPr lang="en-US" altLang="en-US" sz="2400"/>
              <a:t> = 8 + 9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43200"/>
            <a:ext cx="5600700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457200" y="4876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 = 4 + 5 + 6 + 7</a:t>
            </a: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533400" y="3352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 = 2 + 3 + 6 + 7</a:t>
            </a:r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533400" y="26670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0</a:t>
            </a:r>
            <a:r>
              <a:rPr lang="en-US" altLang="en-US"/>
              <a:t> = 1 + 3 + 5 + 7 + 9</a:t>
            </a: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19145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1200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481138" y="2395538"/>
            <a:ext cx="18430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All odds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3BDC5A-94E0-4EAC-B17A-D43453340B8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848600" cy="685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8-line-to-3-line encoder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662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662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609600" y="1905000"/>
            <a:ext cx="8140700" cy="3797300"/>
            <a:chOff x="384" y="1200"/>
            <a:chExt cx="5128" cy="2392"/>
          </a:xfrm>
        </p:grpSpPr>
        <p:grpSp>
          <p:nvGrpSpPr>
            <p:cNvPr id="26633" name="Group 9"/>
            <p:cNvGrpSpPr>
              <a:grpSpLocks/>
            </p:cNvGrpSpPr>
            <p:nvPr/>
          </p:nvGrpSpPr>
          <p:grpSpPr bwMode="auto">
            <a:xfrm>
              <a:off x="384" y="1200"/>
              <a:ext cx="5128" cy="2392"/>
              <a:chOff x="384" y="1200"/>
              <a:chExt cx="5128" cy="2392"/>
            </a:xfrm>
          </p:grpSpPr>
          <p:sp>
            <p:nvSpPr>
              <p:cNvPr id="26634" name="Rectangle 10"/>
              <p:cNvSpPr>
                <a:spLocks noChangeArrowheads="1"/>
              </p:cNvSpPr>
              <p:nvPr/>
            </p:nvSpPr>
            <p:spPr bwMode="auto">
              <a:xfrm>
                <a:off x="384" y="1200"/>
                <a:ext cx="5128" cy="23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26635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1248"/>
                <a:ext cx="2368" cy="2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663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440"/>
              <a:ext cx="2146" cy="1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990600" y="6019800"/>
            <a:ext cx="69119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line 5 on input is high, then output will be 101.</a:t>
            </a:r>
            <a:br>
              <a:rPr lang="en-US" altLang="en-US"/>
            </a:br>
            <a:r>
              <a:rPr lang="en-US" altLang="en-US"/>
              <a:t>Assume only one input is high.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03A01A2-DA45-4A16-B009-06E2054F14F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Code Converters</a:t>
            </a:r>
            <a:r>
              <a:rPr lang="en-US" altLang="en-US"/>
              <a:t> 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BCD-to-binary conversion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Binary-Gray conversions</a:t>
            </a:r>
          </a:p>
        </p:txBody>
      </p:sp>
      <p:grpSp>
        <p:nvGrpSpPr>
          <p:cNvPr id="2765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765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765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5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49A4A53-7ADD-4992-9C4F-542DE9B4B80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BCD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Convert BCD number 00100111 to binary.</a:t>
            </a:r>
          </a:p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Could convert to decimal 27 and then convert to binary.</a:t>
            </a:r>
          </a:p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Can add weights.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     80  40  20  10   8   4   2   1</a:t>
            </a:r>
            <a:br>
              <a:rPr lang="en-US" altLang="en-US" sz="2400"/>
            </a:br>
            <a:r>
              <a:rPr lang="en-US" altLang="en-US" sz="2400"/>
              <a:t>   0    0    1    0   0   1   1   1</a:t>
            </a:r>
            <a:br>
              <a:rPr lang="en-US" altLang="en-US" sz="2400"/>
            </a:br>
            <a:r>
              <a:rPr lang="en-US" altLang="en-US" sz="2400"/>
              <a:t>				         	         1    1						                   10    2</a:t>
            </a:r>
            <a:br>
              <a:rPr lang="en-US" altLang="en-US" sz="2400"/>
            </a:br>
            <a:r>
              <a:rPr lang="en-US" altLang="en-US" sz="2400"/>
              <a:t>					     100    4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						 10100  20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					         0011011  27</a:t>
            </a: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>
            <a:off x="5094288" y="5297488"/>
            <a:ext cx="1117600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357938" y="5297488"/>
            <a:ext cx="333375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4295775" y="4076700"/>
            <a:ext cx="1046163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3919538" y="4325938"/>
            <a:ext cx="1406525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>
            <a:off x="3556000" y="4702175"/>
            <a:ext cx="17557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2322513" y="5080000"/>
            <a:ext cx="2960687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4310063" y="3933825"/>
            <a:ext cx="1587" cy="13017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919538" y="3948113"/>
            <a:ext cx="1587" cy="3778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556000" y="4005263"/>
            <a:ext cx="1588" cy="6826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2322513" y="4005263"/>
            <a:ext cx="1587" cy="10747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6C5BC56-7B62-4937-B332-9E6D22C450B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6–43</a:t>
            </a:r>
            <a:r>
              <a:rPr lang="en-US" altLang="en-US" sz="2000"/>
              <a:t>      Four-bit binary-to-Gray conversion logic.</a:t>
            </a:r>
            <a:r>
              <a:rPr lang="en-US" altLang="en-US" sz="1200"/>
              <a:t>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5686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805488" y="1292225"/>
            <a:ext cx="3135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1 0 0 to Gray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6850063" y="1770063"/>
            <a:ext cx="320675" cy="1419225"/>
            <a:chOff x="4315" y="1115"/>
            <a:chExt cx="202" cy="894"/>
          </a:xfrm>
        </p:grpSpPr>
        <p:sp>
          <p:nvSpPr>
            <p:cNvPr id="29701" name="Line 5"/>
            <p:cNvSpPr>
              <a:spLocks noChangeShapeType="1"/>
            </p:cNvSpPr>
            <p:nvPr/>
          </p:nvSpPr>
          <p:spPr bwMode="auto">
            <a:xfrm>
              <a:off x="4407" y="1115"/>
              <a:ext cx="0" cy="559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2" name="Text Box 6"/>
            <p:cNvSpPr txBox="1">
              <a:spLocks noChangeArrowheads="1"/>
            </p:cNvSpPr>
            <p:nvPr/>
          </p:nvSpPr>
          <p:spPr bwMode="auto">
            <a:xfrm>
              <a:off x="4315" y="1720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6996113" y="1698625"/>
            <a:ext cx="414337" cy="1482725"/>
            <a:chOff x="4407" y="1070"/>
            <a:chExt cx="261" cy="934"/>
          </a:xfrm>
        </p:grpSpPr>
        <p:grpSp>
          <p:nvGrpSpPr>
            <p:cNvPr id="29704" name="Group 8"/>
            <p:cNvGrpSpPr>
              <a:grpSpLocks/>
            </p:cNvGrpSpPr>
            <p:nvPr/>
          </p:nvGrpSpPr>
          <p:grpSpPr bwMode="auto">
            <a:xfrm>
              <a:off x="4407" y="1070"/>
              <a:ext cx="147" cy="577"/>
              <a:chOff x="4407" y="1070"/>
              <a:chExt cx="147" cy="577"/>
            </a:xfrm>
          </p:grpSpPr>
          <p:sp>
            <p:nvSpPr>
              <p:cNvPr id="29705" name="Freeform 9"/>
              <p:cNvSpPr>
                <a:spLocks noChangeArrowheads="1"/>
              </p:cNvSpPr>
              <p:nvPr/>
            </p:nvSpPr>
            <p:spPr bwMode="auto">
              <a:xfrm>
                <a:off x="4407" y="1070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Line 10"/>
              <p:cNvSpPr>
                <a:spLocks noChangeShapeType="1"/>
              </p:cNvSpPr>
              <p:nvPr/>
            </p:nvSpPr>
            <p:spPr bwMode="auto">
              <a:xfrm>
                <a:off x="4507" y="1170"/>
                <a:ext cx="47" cy="477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4466" y="1715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29708" name="Group 12"/>
          <p:cNvGrpSpPr>
            <a:grpSpLocks/>
          </p:cNvGrpSpPr>
          <p:nvPr/>
        </p:nvGrpSpPr>
        <p:grpSpPr bwMode="auto">
          <a:xfrm>
            <a:off x="7264400" y="1765300"/>
            <a:ext cx="385763" cy="1423988"/>
            <a:chOff x="4576" y="1112"/>
            <a:chExt cx="243" cy="897"/>
          </a:xfrm>
        </p:grpSpPr>
        <p:grpSp>
          <p:nvGrpSpPr>
            <p:cNvPr id="29709" name="Group 13"/>
            <p:cNvGrpSpPr>
              <a:grpSpLocks/>
            </p:cNvGrpSpPr>
            <p:nvPr/>
          </p:nvGrpSpPr>
          <p:grpSpPr bwMode="auto">
            <a:xfrm>
              <a:off x="4576" y="1112"/>
              <a:ext cx="138" cy="553"/>
              <a:chOff x="4576" y="1112"/>
              <a:chExt cx="138" cy="553"/>
            </a:xfrm>
          </p:grpSpPr>
          <p:sp>
            <p:nvSpPr>
              <p:cNvPr id="29710" name="Freeform 14"/>
              <p:cNvSpPr>
                <a:spLocks noChangeArrowheads="1"/>
              </p:cNvSpPr>
              <p:nvPr/>
            </p:nvSpPr>
            <p:spPr bwMode="auto">
              <a:xfrm>
                <a:off x="4576" y="1112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1" name="Line 15"/>
              <p:cNvSpPr>
                <a:spLocks noChangeShapeType="1"/>
              </p:cNvSpPr>
              <p:nvPr/>
            </p:nvSpPr>
            <p:spPr bwMode="auto">
              <a:xfrm>
                <a:off x="4663" y="1225"/>
                <a:ext cx="28" cy="44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12" name="Text Box 16"/>
            <p:cNvSpPr txBox="1">
              <a:spLocks noChangeArrowheads="1"/>
            </p:cNvSpPr>
            <p:nvPr/>
          </p:nvSpPr>
          <p:spPr bwMode="auto">
            <a:xfrm>
              <a:off x="4617" y="1720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29713" name="Group 17"/>
          <p:cNvGrpSpPr>
            <a:grpSpLocks/>
          </p:cNvGrpSpPr>
          <p:nvPr/>
        </p:nvGrpSpPr>
        <p:grpSpPr bwMode="auto">
          <a:xfrm>
            <a:off x="7512050" y="1938338"/>
            <a:ext cx="422275" cy="1239837"/>
            <a:chOff x="4732" y="1221"/>
            <a:chExt cx="266" cy="781"/>
          </a:xfrm>
        </p:grpSpPr>
        <p:grpSp>
          <p:nvGrpSpPr>
            <p:cNvPr id="29714" name="Group 18"/>
            <p:cNvGrpSpPr>
              <a:grpSpLocks/>
            </p:cNvGrpSpPr>
            <p:nvPr/>
          </p:nvGrpSpPr>
          <p:grpSpPr bwMode="auto">
            <a:xfrm>
              <a:off x="4732" y="1221"/>
              <a:ext cx="138" cy="444"/>
              <a:chOff x="4732" y="1221"/>
              <a:chExt cx="138" cy="444"/>
            </a:xfrm>
          </p:grpSpPr>
          <p:sp>
            <p:nvSpPr>
              <p:cNvPr id="29715" name="Freeform 19"/>
              <p:cNvSpPr>
                <a:spLocks noChangeArrowheads="1"/>
              </p:cNvSpPr>
              <p:nvPr/>
            </p:nvSpPr>
            <p:spPr bwMode="auto">
              <a:xfrm>
                <a:off x="4732" y="1221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6" name="Line 20"/>
              <p:cNvSpPr>
                <a:spLocks noChangeShapeType="1"/>
              </p:cNvSpPr>
              <p:nvPr/>
            </p:nvSpPr>
            <p:spPr bwMode="auto">
              <a:xfrm>
                <a:off x="4837" y="1335"/>
                <a:ext cx="19" cy="33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17" name="Text Box 21"/>
            <p:cNvSpPr txBox="1">
              <a:spLocks noChangeArrowheads="1"/>
            </p:cNvSpPr>
            <p:nvPr/>
          </p:nvSpPr>
          <p:spPr bwMode="auto">
            <a:xfrm>
              <a:off x="4796" y="1713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pic>
        <p:nvPicPr>
          <p:cNvPr id="29718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63" y="3943350"/>
            <a:ext cx="1303337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7300913" y="3513138"/>
            <a:ext cx="1247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XOR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FAB681D-614E-4BB5-993D-2977FE693B2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6–44</a:t>
            </a:r>
            <a:r>
              <a:rPr lang="en-US" altLang="en-US" sz="2000"/>
              <a:t>      </a:t>
            </a:r>
            <a:br>
              <a:rPr lang="en-US" altLang="en-US" sz="2000"/>
            </a:br>
            <a:r>
              <a:rPr lang="en-US" altLang="en-US" sz="2000"/>
              <a:t>Four-bit Gray-to-binary conversion logic.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190625"/>
            <a:ext cx="4851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5413375" y="1117600"/>
            <a:ext cx="3135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0 1 0 to Gray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6451600" y="1676400"/>
            <a:ext cx="320675" cy="1419225"/>
            <a:chOff x="4064" y="1056"/>
            <a:chExt cx="202" cy="894"/>
          </a:xfrm>
        </p:grpSpPr>
        <p:sp>
          <p:nvSpPr>
            <p:cNvPr id="30725" name="Line 5"/>
            <p:cNvSpPr>
              <a:spLocks noChangeShapeType="1"/>
            </p:cNvSpPr>
            <p:nvPr/>
          </p:nvSpPr>
          <p:spPr bwMode="auto">
            <a:xfrm>
              <a:off x="4156" y="1056"/>
              <a:ext cx="0" cy="559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6" name="Text Box 6"/>
            <p:cNvSpPr txBox="1">
              <a:spLocks noChangeArrowheads="1"/>
            </p:cNvSpPr>
            <p:nvPr/>
          </p:nvSpPr>
          <p:spPr bwMode="auto">
            <a:xfrm>
              <a:off x="4064" y="1661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849688"/>
            <a:ext cx="1303338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6902450" y="3419475"/>
            <a:ext cx="1247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XOR</a:t>
            </a:r>
          </a:p>
        </p:txBody>
      </p:sp>
      <p:grpSp>
        <p:nvGrpSpPr>
          <p:cNvPr id="30729" name="Group 9"/>
          <p:cNvGrpSpPr>
            <a:grpSpLocks/>
          </p:cNvGrpSpPr>
          <p:nvPr/>
        </p:nvGrpSpPr>
        <p:grpSpPr bwMode="auto">
          <a:xfrm>
            <a:off x="6677025" y="1566863"/>
            <a:ext cx="334963" cy="1520825"/>
            <a:chOff x="4206" y="987"/>
            <a:chExt cx="211" cy="958"/>
          </a:xfrm>
        </p:grpSpPr>
        <p:sp>
          <p:nvSpPr>
            <p:cNvPr id="30730" name="Line 10"/>
            <p:cNvSpPr>
              <a:spLocks noChangeShapeType="1"/>
            </p:cNvSpPr>
            <p:nvPr/>
          </p:nvSpPr>
          <p:spPr bwMode="auto">
            <a:xfrm>
              <a:off x="4320" y="1091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1" name="Text Box 11"/>
            <p:cNvSpPr txBox="1">
              <a:spLocks noChangeArrowheads="1"/>
            </p:cNvSpPr>
            <p:nvPr/>
          </p:nvSpPr>
          <p:spPr bwMode="auto">
            <a:xfrm>
              <a:off x="4215" y="1656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30732" name="Line 12"/>
            <p:cNvSpPr>
              <a:spLocks noChangeShapeType="1"/>
            </p:cNvSpPr>
            <p:nvPr/>
          </p:nvSpPr>
          <p:spPr bwMode="auto">
            <a:xfrm flipV="1">
              <a:off x="4206" y="986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33" name="Group 13"/>
          <p:cNvGrpSpPr>
            <a:grpSpLocks/>
          </p:cNvGrpSpPr>
          <p:nvPr/>
        </p:nvGrpSpPr>
        <p:grpSpPr bwMode="auto">
          <a:xfrm>
            <a:off x="6931025" y="1617663"/>
            <a:ext cx="320675" cy="1477962"/>
            <a:chOff x="4366" y="1019"/>
            <a:chExt cx="202" cy="931"/>
          </a:xfrm>
        </p:grpSpPr>
        <p:sp>
          <p:nvSpPr>
            <p:cNvPr id="30734" name="Text Box 14"/>
            <p:cNvSpPr txBox="1">
              <a:spLocks noChangeArrowheads="1"/>
            </p:cNvSpPr>
            <p:nvPr/>
          </p:nvSpPr>
          <p:spPr bwMode="auto">
            <a:xfrm>
              <a:off x="4366" y="1661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30735" name="Line 15"/>
            <p:cNvSpPr>
              <a:spLocks noChangeShapeType="1"/>
            </p:cNvSpPr>
            <p:nvPr/>
          </p:nvSpPr>
          <p:spPr bwMode="auto">
            <a:xfrm>
              <a:off x="4489" y="1123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16"/>
            <p:cNvSpPr>
              <a:spLocks noChangeShapeType="1"/>
            </p:cNvSpPr>
            <p:nvPr/>
          </p:nvSpPr>
          <p:spPr bwMode="auto">
            <a:xfrm flipV="1">
              <a:off x="4375" y="1018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37" name="Group 17"/>
          <p:cNvGrpSpPr>
            <a:grpSpLocks/>
          </p:cNvGrpSpPr>
          <p:nvPr/>
        </p:nvGrpSpPr>
        <p:grpSpPr bwMode="auto">
          <a:xfrm>
            <a:off x="7192963" y="1617663"/>
            <a:ext cx="342900" cy="1466850"/>
            <a:chOff x="4531" y="1019"/>
            <a:chExt cx="216" cy="924"/>
          </a:xfrm>
        </p:grpSpPr>
        <p:sp>
          <p:nvSpPr>
            <p:cNvPr id="30738" name="Text Box 18"/>
            <p:cNvSpPr txBox="1">
              <a:spLocks noChangeArrowheads="1"/>
            </p:cNvSpPr>
            <p:nvPr/>
          </p:nvSpPr>
          <p:spPr bwMode="auto">
            <a:xfrm>
              <a:off x="4545" y="1654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30739" name="Line 19"/>
            <p:cNvSpPr>
              <a:spLocks noChangeShapeType="1"/>
            </p:cNvSpPr>
            <p:nvPr/>
          </p:nvSpPr>
          <p:spPr bwMode="auto">
            <a:xfrm>
              <a:off x="4645" y="1123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Line 20"/>
            <p:cNvSpPr>
              <a:spLocks noChangeShapeType="1"/>
            </p:cNvSpPr>
            <p:nvPr/>
          </p:nvSpPr>
          <p:spPr bwMode="auto">
            <a:xfrm flipV="1">
              <a:off x="4531" y="1018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3E531E-8DBA-4CDB-9B6A-5827C737D67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2119313"/>
            <a:ext cx="7412037" cy="2009775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4-input multiplexer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Expanded multiplexers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endParaRPr lang="en-US" altLang="en-US"/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174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17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267E49-C6BE-4943-975C-4E6187CC4822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0" indent="0"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/>
              <a:t>The basic function of a comparator is to compare the magnitudes of two binary quantities </a:t>
            </a:r>
          </a:p>
          <a:p>
            <a:pPr marL="0" indent="0"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/>
              <a:t>In its simplest form, a comparator circuit determines whether two numbers are equal.</a:t>
            </a:r>
          </a:p>
        </p:txBody>
      </p:sp>
      <p:grpSp>
        <p:nvGrpSpPr>
          <p:cNvPr id="512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12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1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97E765B-5322-4384-AA50-CED2BBB98264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4-input multiplexer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277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27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76" name="Group 8"/>
          <p:cNvGrpSpPr>
            <a:grpSpLocks/>
          </p:cNvGrpSpPr>
          <p:nvPr/>
        </p:nvGrpSpPr>
        <p:grpSpPr bwMode="auto">
          <a:xfrm>
            <a:off x="609600" y="2057400"/>
            <a:ext cx="7531100" cy="3111500"/>
            <a:chOff x="384" y="1296"/>
            <a:chExt cx="4744" cy="1960"/>
          </a:xfrm>
        </p:grpSpPr>
        <p:sp>
          <p:nvSpPr>
            <p:cNvPr id="32777" name="Rectangle 9"/>
            <p:cNvSpPr>
              <a:spLocks noChangeArrowheads="1"/>
            </p:cNvSpPr>
            <p:nvPr/>
          </p:nvSpPr>
          <p:spPr bwMode="auto">
            <a:xfrm>
              <a:off x="384" y="1296"/>
              <a:ext cx="4744" cy="19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2778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728" cy="1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2779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344"/>
              <a:ext cx="1912" cy="1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419600"/>
            <a:ext cx="3733800" cy="15716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838200" y="6035675"/>
            <a:ext cx="5943600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Data-Select Inputs are 10, then Y = D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If D</a:t>
            </a:r>
            <a:r>
              <a:rPr lang="en-US" altLang="en-US" baseline="-25000"/>
              <a:t>2</a:t>
            </a:r>
            <a:r>
              <a:rPr lang="en-US" altLang="en-US"/>
              <a:t> = 0, then Y = 0.  If D</a:t>
            </a:r>
            <a:r>
              <a:rPr lang="en-US" altLang="en-US" baseline="-25000"/>
              <a:t>2</a:t>
            </a:r>
            <a:r>
              <a:rPr lang="en-US" altLang="en-US"/>
              <a:t> = 1, then Y = 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B0D4DF9-3311-4F4A-93AB-E3D631A99812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530225"/>
            <a:ext cx="7772400" cy="4114800"/>
          </a:xfrm>
          <a:ln/>
        </p:spPr>
        <p:txBody>
          <a:bodyPr anchor="t"/>
          <a:lstStyle/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What is the output Y if we have the following inputs?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770063"/>
            <a:ext cx="55276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957263" y="2613025"/>
            <a:ext cx="9715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950913" y="3668713"/>
            <a:ext cx="333375" cy="1557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</a:p>
        </p:txBody>
      </p:sp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3614738" y="3729038"/>
            <a:ext cx="4006850" cy="946150"/>
            <a:chOff x="2277" y="2349"/>
            <a:chExt cx="2524" cy="596"/>
          </a:xfrm>
        </p:grpSpPr>
        <p:sp>
          <p:nvSpPr>
            <p:cNvPr id="33798" name="Text Box 6"/>
            <p:cNvSpPr txBox="1">
              <a:spLocks noChangeArrowheads="1"/>
            </p:cNvSpPr>
            <p:nvPr/>
          </p:nvSpPr>
          <p:spPr bwMode="auto">
            <a:xfrm>
              <a:off x="4233" y="2349"/>
              <a:ext cx="56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 flipV="1">
              <a:off x="2277" y="2523"/>
              <a:ext cx="613" cy="42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00" name="Group 8"/>
          <p:cNvGrpSpPr>
            <a:grpSpLocks/>
          </p:cNvGrpSpPr>
          <p:nvPr/>
        </p:nvGrpSpPr>
        <p:grpSpPr bwMode="auto">
          <a:xfrm>
            <a:off x="957263" y="2633663"/>
            <a:ext cx="965200" cy="2611437"/>
            <a:chOff x="603" y="1659"/>
            <a:chExt cx="608" cy="1645"/>
          </a:xfrm>
        </p:grpSpPr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607" y="1659"/>
              <a:ext cx="604" cy="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1</a:t>
              </a:r>
            </a:p>
          </p:txBody>
        </p:sp>
        <p:sp>
          <p:nvSpPr>
            <p:cNvPr id="33802" name="Rectangle 10"/>
            <p:cNvSpPr>
              <a:spLocks noChangeArrowheads="1"/>
            </p:cNvSpPr>
            <p:nvPr/>
          </p:nvSpPr>
          <p:spPr bwMode="auto">
            <a:xfrm>
              <a:off x="603" y="2324"/>
              <a:ext cx="209" cy="9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  <a:br>
                <a:rPr lang="en-US" altLang="en-US"/>
              </a:b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</a:p>
          </p:txBody>
        </p:sp>
      </p:grpSp>
      <p:grpSp>
        <p:nvGrpSpPr>
          <p:cNvPr id="33803" name="Group 11"/>
          <p:cNvGrpSpPr>
            <a:grpSpLocks/>
          </p:cNvGrpSpPr>
          <p:nvPr/>
        </p:nvGrpSpPr>
        <p:grpSpPr bwMode="auto">
          <a:xfrm>
            <a:off x="3621088" y="3765550"/>
            <a:ext cx="4006850" cy="1173163"/>
            <a:chOff x="2281" y="2372"/>
            <a:chExt cx="2524" cy="739"/>
          </a:xfrm>
        </p:grpSpPr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4237" y="2372"/>
              <a:ext cx="56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 flipV="1">
              <a:off x="2281" y="2546"/>
              <a:ext cx="613" cy="566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65C6BF7-1564-4366-ACEE-5D7F2A86085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Demultiplexers </a:t>
            </a:r>
          </a:p>
        </p:txBody>
      </p:sp>
      <p:grpSp>
        <p:nvGrpSpPr>
          <p:cNvPr id="34818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4819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4820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2362200" y="3810000"/>
            <a:ext cx="5410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Reverses the multiplexing function.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Sends the data input to the selected output.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Decoders can be demultiplexers.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5CBF57B-6E63-4219-B06E-52A470B9D016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Demultiplexers</a:t>
            </a:r>
            <a:r>
              <a:rPr lang="en-US" altLang="en-US"/>
              <a:t> 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2-line-to-4-line demux</a:t>
            </a:r>
          </a:p>
        </p:txBody>
      </p: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584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584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4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609600" y="2133600"/>
            <a:ext cx="8216900" cy="4025900"/>
            <a:chOff x="384" y="1344"/>
            <a:chExt cx="5176" cy="2536"/>
          </a:xfrm>
        </p:grpSpPr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384" y="1344"/>
              <a:ext cx="5176" cy="25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016"/>
              <a:ext cx="3736" cy="1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1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92"/>
              <a:ext cx="2344" cy="1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358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743325" cy="15636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997BF71-2F48-4AFE-BA01-32F7912AEE54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6865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381000"/>
            <a:ext cx="8382000" cy="1219200"/>
          </a:xfrm>
          <a:ln/>
        </p:spPr>
        <p:txBody>
          <a:bodyPr anchor="t"/>
          <a:lstStyle/>
          <a:p>
            <a:pPr marL="330200" indent="-330200" algn="l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Find the data-output waveforms for the demultiplexer.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45577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943600" y="1600200"/>
            <a:ext cx="27432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</a:t>
            </a:r>
            <a:r>
              <a:rPr lang="en-US" altLang="en-US" baseline="-25000"/>
              <a:t>0 </a:t>
            </a:r>
            <a:r>
              <a:rPr lang="en-US" altLang="en-US"/>
              <a:t>and S</a:t>
            </a:r>
            <a:r>
              <a:rPr lang="en-US" altLang="en-US" baseline="-25000"/>
              <a:t>1</a:t>
            </a:r>
            <a:r>
              <a:rPr lang="en-US" altLang="en-US"/>
              <a:t> select which output line will receive the input data.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 input is zero,</a:t>
            </a:r>
            <a:br>
              <a:rPr lang="en-US" altLang="en-US"/>
            </a:br>
            <a:r>
              <a:rPr lang="en-US" altLang="en-US"/>
              <a:t>then all outputs will be zero.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782888" y="3632200"/>
            <a:ext cx="2690812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3168650" y="3683000"/>
            <a:ext cx="2355850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3544888" y="3697288"/>
            <a:ext cx="211137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3951288" y="3711575"/>
            <a:ext cx="1601787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4314825" y="3741738"/>
            <a:ext cx="125412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94CDA66-2409-49FC-ACC5-B487E8890E7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Parity Generators/Checkers</a:t>
            </a:r>
            <a:r>
              <a:rPr lang="en-US" altLang="en-US"/>
              <a:t> 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Parity generator/checker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789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789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543800" cy="40782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686175" y="1887538"/>
            <a:ext cx="50673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Sum of even number of 1s is always 0.</a:t>
            </a:r>
            <a:br>
              <a:rPr lang="en-US" altLang="en-US"/>
            </a:br>
            <a:r>
              <a:rPr lang="en-US" altLang="en-US"/>
              <a:t>Sum of odd number of 1s is always 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4527B2-8672-4FA1-A155-9D0BEE5E57C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6–76.  Problem 4.  Find the sum based on the inputs.</a:t>
            </a:r>
            <a:br>
              <a:rPr lang="en-US" altLang="en-US" sz="1800" b="1"/>
            </a:br>
            <a:r>
              <a:rPr lang="en-US" altLang="en-US" sz="1800" b="1"/>
              <a:t>Note: We are adding A = 111 to B = 101.</a:t>
            </a:r>
            <a:r>
              <a:rPr lang="en-US" altLang="en-US" sz="1200" b="1"/>
              <a:t>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914400"/>
            <a:ext cx="69230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1131888" y="5805488"/>
            <a:ext cx="6243637" cy="458787"/>
            <a:chOff x="713" y="3657"/>
            <a:chExt cx="3933" cy="289"/>
          </a:xfrm>
        </p:grpSpPr>
        <p:sp>
          <p:nvSpPr>
            <p:cNvPr id="38916" name="Text Box 4"/>
            <p:cNvSpPr txBox="1">
              <a:spLocks noChangeArrowheads="1"/>
            </p:cNvSpPr>
            <p:nvPr/>
          </p:nvSpPr>
          <p:spPr bwMode="auto">
            <a:xfrm>
              <a:off x="4297" y="3657"/>
              <a:ext cx="34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38917" name="Text Box 5"/>
            <p:cNvSpPr txBox="1">
              <a:spLocks noChangeArrowheads="1"/>
            </p:cNvSpPr>
            <p:nvPr/>
          </p:nvSpPr>
          <p:spPr bwMode="auto">
            <a:xfrm>
              <a:off x="2861" y="3657"/>
              <a:ext cx="3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38918" name="Text Box 6"/>
            <p:cNvSpPr txBox="1">
              <a:spLocks noChangeArrowheads="1"/>
            </p:cNvSpPr>
            <p:nvPr/>
          </p:nvSpPr>
          <p:spPr bwMode="auto">
            <a:xfrm>
              <a:off x="1509" y="3657"/>
              <a:ext cx="28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38919" name="Text Box 7"/>
            <p:cNvSpPr txBox="1">
              <a:spLocks noChangeArrowheads="1"/>
            </p:cNvSpPr>
            <p:nvPr/>
          </p:nvSpPr>
          <p:spPr bwMode="auto">
            <a:xfrm>
              <a:off x="713" y="3657"/>
              <a:ext cx="33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39CA72-32E3-4537-9CEE-0C5373A8091D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6–80  Problem 14.  Plot the 3 outputs (A&gt;B, A=B, A&lt;B)</a:t>
            </a:r>
            <a:r>
              <a:rPr lang="en-US" altLang="en-US" sz="1200" b="1"/>
              <a:t>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088"/>
            <a:ext cx="5422900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5322888" y="1338263"/>
            <a:ext cx="4049712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/>
              <a:t>A</a:t>
            </a:r>
            <a:r>
              <a:rPr lang="en-US" altLang="en-US" sz="2000" baseline="-25000"/>
              <a:t>3</a:t>
            </a:r>
            <a:r>
              <a:rPr lang="en-US" altLang="en-US" sz="2000"/>
              <a:t>A</a:t>
            </a:r>
            <a:r>
              <a:rPr lang="en-US" altLang="en-US" sz="2000" baseline="-25000"/>
              <a:t>2</a:t>
            </a:r>
            <a:r>
              <a:rPr lang="en-US" altLang="en-US" sz="2000"/>
              <a:t>A</a:t>
            </a:r>
            <a:r>
              <a:rPr lang="en-US" altLang="en-US" sz="2000" baseline="-25000"/>
              <a:t>1</a:t>
            </a:r>
            <a:r>
              <a:rPr lang="en-US" altLang="en-US" sz="2000"/>
              <a:t>A</a:t>
            </a:r>
            <a:r>
              <a:rPr lang="en-US" altLang="en-US" sz="2000" baseline="-25000"/>
              <a:t>0</a:t>
            </a:r>
            <a:r>
              <a:rPr lang="en-US" altLang="en-US" sz="2000"/>
              <a:t>   B</a:t>
            </a:r>
            <a:r>
              <a:rPr lang="en-US" altLang="en-US" sz="2000" baseline="-25000"/>
              <a:t>3</a:t>
            </a:r>
            <a:r>
              <a:rPr lang="en-US" altLang="en-US" sz="2000"/>
              <a:t>B</a:t>
            </a:r>
            <a:r>
              <a:rPr lang="en-US" altLang="en-US" sz="2000" baseline="-25000"/>
              <a:t>2</a:t>
            </a:r>
            <a:r>
              <a:rPr lang="en-US" altLang="en-US" sz="2000"/>
              <a:t>B</a:t>
            </a:r>
            <a:r>
              <a:rPr lang="en-US" altLang="en-US" sz="2000" baseline="-25000"/>
              <a:t>1</a:t>
            </a:r>
            <a:r>
              <a:rPr lang="en-US" altLang="en-US" sz="2000"/>
              <a:t>B</a:t>
            </a:r>
            <a:r>
              <a:rPr lang="en-US" altLang="en-US" sz="2000" baseline="-25000"/>
              <a:t>0    </a:t>
            </a:r>
            <a:r>
              <a:rPr lang="en-US" altLang="en-US" sz="1200" b="1"/>
              <a:t>A&gt;B   A = B   A&lt;B</a:t>
            </a:r>
            <a:r>
              <a:rPr lang="en-US" altLang="en-US" sz="2000" b="1"/>
              <a:t/>
            </a:r>
            <a:br>
              <a:rPr lang="en-US" altLang="en-US" sz="2000" b="1"/>
            </a:br>
            <a:r>
              <a:rPr lang="en-US" altLang="en-US" sz="2000" baseline="-25000"/>
              <a:t> </a:t>
            </a:r>
            <a:r>
              <a:rPr lang="en-US" altLang="en-US" sz="2000"/>
              <a:t>1  0  0  1      0  1  0  0    1      0      0</a:t>
            </a:r>
            <a:br>
              <a:rPr lang="en-US" altLang="en-US" sz="2000"/>
            </a:br>
            <a:r>
              <a:rPr lang="en-US" altLang="en-US" sz="2000"/>
              <a:t> 1  1  1  1      1  1  1  1    0      1      0</a:t>
            </a:r>
            <a:br>
              <a:rPr lang="en-US" altLang="en-US" sz="2000"/>
            </a:br>
            <a:r>
              <a:rPr lang="en-US" altLang="en-US" sz="2000"/>
              <a:t> 1  1  1  0      0  0  1  0    1      0      0</a:t>
            </a:r>
            <a:br>
              <a:rPr lang="en-US" altLang="en-US" sz="2000"/>
            </a:br>
            <a:r>
              <a:rPr lang="en-US" altLang="en-US" sz="2000"/>
              <a:t> 1  1  0  0      0  0  1  1    1      0      0</a:t>
            </a:r>
            <a:br>
              <a:rPr lang="en-US" altLang="en-US" sz="2000"/>
            </a:br>
            <a:r>
              <a:rPr lang="en-US" altLang="en-US" sz="2000"/>
              <a:t> 0  1  0  1      1  1  0  0    0      0      1</a:t>
            </a:r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0" y="4354513"/>
            <a:ext cx="2287588" cy="415925"/>
            <a:chOff x="0" y="2743"/>
            <a:chExt cx="1441" cy="262"/>
          </a:xfrm>
        </p:grpSpPr>
        <p:sp>
          <p:nvSpPr>
            <p:cNvPr id="39941" name="Text Box 5"/>
            <p:cNvSpPr txBox="1">
              <a:spLocks noChangeArrowheads="1"/>
            </p:cNvSpPr>
            <p:nvPr/>
          </p:nvSpPr>
          <p:spPr bwMode="auto">
            <a:xfrm>
              <a:off x="0" y="2798"/>
              <a:ext cx="4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A&gt;B</a:t>
              </a:r>
            </a:p>
          </p:txBody>
        </p:sp>
        <p:grpSp>
          <p:nvGrpSpPr>
            <p:cNvPr id="39942" name="Group 6"/>
            <p:cNvGrpSpPr>
              <a:grpSpLocks/>
            </p:cNvGrpSpPr>
            <p:nvPr/>
          </p:nvGrpSpPr>
          <p:grpSpPr bwMode="auto">
            <a:xfrm>
              <a:off x="165" y="2743"/>
              <a:ext cx="1276" cy="262"/>
              <a:chOff x="165" y="2743"/>
              <a:chExt cx="1276" cy="262"/>
            </a:xfrm>
          </p:grpSpPr>
          <p:sp>
            <p:nvSpPr>
              <p:cNvPr id="39943" name="Line 7"/>
              <p:cNvSpPr>
                <a:spLocks noChangeShapeType="1"/>
              </p:cNvSpPr>
              <p:nvPr/>
            </p:nvSpPr>
            <p:spPr bwMode="auto">
              <a:xfrm>
                <a:off x="165" y="3001"/>
                <a:ext cx="101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4" name="Line 8"/>
              <p:cNvSpPr>
                <a:spLocks noChangeShapeType="1"/>
              </p:cNvSpPr>
              <p:nvPr/>
            </p:nvSpPr>
            <p:spPr bwMode="auto">
              <a:xfrm>
                <a:off x="274" y="2761"/>
                <a:ext cx="0" cy="232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5" name="Line 9"/>
              <p:cNvSpPr>
                <a:spLocks noChangeShapeType="1"/>
              </p:cNvSpPr>
              <p:nvPr/>
            </p:nvSpPr>
            <p:spPr bwMode="auto">
              <a:xfrm>
                <a:off x="283" y="2761"/>
                <a:ext cx="221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6" name="Line 10"/>
              <p:cNvSpPr>
                <a:spLocks noChangeShapeType="1"/>
              </p:cNvSpPr>
              <p:nvPr/>
            </p:nvSpPr>
            <p:spPr bwMode="auto">
              <a:xfrm>
                <a:off x="512" y="2752"/>
                <a:ext cx="0" cy="232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7" name="Line 11"/>
              <p:cNvSpPr>
                <a:spLocks noChangeShapeType="1"/>
              </p:cNvSpPr>
              <p:nvPr/>
            </p:nvSpPr>
            <p:spPr bwMode="auto">
              <a:xfrm>
                <a:off x="521" y="3001"/>
                <a:ext cx="22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8" name="Line 12"/>
              <p:cNvSpPr>
                <a:spLocks noChangeShapeType="1"/>
              </p:cNvSpPr>
              <p:nvPr/>
            </p:nvSpPr>
            <p:spPr bwMode="auto">
              <a:xfrm flipV="1">
                <a:off x="758" y="2752"/>
                <a:ext cx="0" cy="248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49" name="Line 13"/>
              <p:cNvSpPr>
                <a:spLocks noChangeShapeType="1"/>
              </p:cNvSpPr>
              <p:nvPr/>
            </p:nvSpPr>
            <p:spPr bwMode="auto">
              <a:xfrm>
                <a:off x="759" y="2743"/>
                <a:ext cx="458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0" name="Line 14"/>
              <p:cNvSpPr>
                <a:spLocks noChangeShapeType="1"/>
              </p:cNvSpPr>
              <p:nvPr/>
            </p:nvSpPr>
            <p:spPr bwMode="auto">
              <a:xfrm>
                <a:off x="1225" y="2743"/>
                <a:ext cx="0" cy="25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51" name="Line 15"/>
              <p:cNvSpPr>
                <a:spLocks noChangeShapeType="1"/>
              </p:cNvSpPr>
              <p:nvPr/>
            </p:nvSpPr>
            <p:spPr bwMode="auto">
              <a:xfrm>
                <a:off x="1221" y="3006"/>
                <a:ext cx="22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9952" name="Group 16"/>
          <p:cNvGrpSpPr>
            <a:grpSpLocks/>
          </p:cNvGrpSpPr>
          <p:nvPr/>
        </p:nvGrpSpPr>
        <p:grpSpPr bwMode="auto">
          <a:xfrm>
            <a:off x="0" y="4986338"/>
            <a:ext cx="2308225" cy="398462"/>
            <a:chOff x="0" y="3141"/>
            <a:chExt cx="1454" cy="251"/>
          </a:xfrm>
        </p:grpSpPr>
        <p:sp>
          <p:nvSpPr>
            <p:cNvPr id="39953" name="Line 17"/>
            <p:cNvSpPr>
              <a:spLocks noChangeShapeType="1"/>
            </p:cNvSpPr>
            <p:nvPr/>
          </p:nvSpPr>
          <p:spPr bwMode="auto">
            <a:xfrm>
              <a:off x="187" y="3389"/>
              <a:ext cx="31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4" name="Line 18"/>
            <p:cNvSpPr>
              <a:spLocks noChangeShapeType="1"/>
            </p:cNvSpPr>
            <p:nvPr/>
          </p:nvSpPr>
          <p:spPr bwMode="auto">
            <a:xfrm flipV="1">
              <a:off x="524" y="3140"/>
              <a:ext cx="0" cy="2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5" name="Line 19"/>
            <p:cNvSpPr>
              <a:spLocks noChangeShapeType="1"/>
            </p:cNvSpPr>
            <p:nvPr/>
          </p:nvSpPr>
          <p:spPr bwMode="auto">
            <a:xfrm>
              <a:off x="526" y="3151"/>
              <a:ext cx="22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6" name="Line 20"/>
            <p:cNvSpPr>
              <a:spLocks noChangeShapeType="1"/>
            </p:cNvSpPr>
            <p:nvPr/>
          </p:nvSpPr>
          <p:spPr bwMode="auto">
            <a:xfrm>
              <a:off x="755" y="3142"/>
              <a:ext cx="0" cy="231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7" name="Line 21"/>
            <p:cNvSpPr>
              <a:spLocks noChangeShapeType="1"/>
            </p:cNvSpPr>
            <p:nvPr/>
          </p:nvSpPr>
          <p:spPr bwMode="auto">
            <a:xfrm>
              <a:off x="768" y="3393"/>
              <a:ext cx="68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0" y="3178"/>
              <a:ext cx="30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A=B</a:t>
              </a:r>
            </a:p>
          </p:txBody>
        </p:sp>
      </p:grpSp>
      <p:grpSp>
        <p:nvGrpSpPr>
          <p:cNvPr id="39959" name="Group 23"/>
          <p:cNvGrpSpPr>
            <a:grpSpLocks/>
          </p:cNvGrpSpPr>
          <p:nvPr/>
        </p:nvGrpSpPr>
        <p:grpSpPr bwMode="auto">
          <a:xfrm>
            <a:off x="0" y="5618163"/>
            <a:ext cx="2311400" cy="398462"/>
            <a:chOff x="0" y="3539"/>
            <a:chExt cx="1456" cy="251"/>
          </a:xfrm>
        </p:grpSpPr>
        <p:sp>
          <p:nvSpPr>
            <p:cNvPr id="39960" name="Line 24"/>
            <p:cNvSpPr>
              <a:spLocks noChangeShapeType="1"/>
            </p:cNvSpPr>
            <p:nvPr/>
          </p:nvSpPr>
          <p:spPr bwMode="auto">
            <a:xfrm>
              <a:off x="178" y="3791"/>
              <a:ext cx="101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1" name="Line 25"/>
            <p:cNvSpPr>
              <a:spLocks noChangeShapeType="1"/>
            </p:cNvSpPr>
            <p:nvPr/>
          </p:nvSpPr>
          <p:spPr bwMode="auto">
            <a:xfrm flipV="1">
              <a:off x="1226" y="3538"/>
              <a:ext cx="0" cy="2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2" name="Line 26"/>
            <p:cNvSpPr>
              <a:spLocks noChangeShapeType="1"/>
            </p:cNvSpPr>
            <p:nvPr/>
          </p:nvSpPr>
          <p:spPr bwMode="auto">
            <a:xfrm>
              <a:off x="1228" y="3549"/>
              <a:ext cx="22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3" name="Line 27"/>
            <p:cNvSpPr>
              <a:spLocks noChangeShapeType="1"/>
            </p:cNvSpPr>
            <p:nvPr/>
          </p:nvSpPr>
          <p:spPr bwMode="auto">
            <a:xfrm>
              <a:off x="1457" y="3540"/>
              <a:ext cx="0" cy="231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64" name="Text Box 28"/>
            <p:cNvSpPr txBox="1">
              <a:spLocks noChangeArrowheads="1"/>
            </p:cNvSpPr>
            <p:nvPr/>
          </p:nvSpPr>
          <p:spPr bwMode="auto">
            <a:xfrm>
              <a:off x="0" y="3607"/>
              <a:ext cx="31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A&lt;B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8E0C476-97EA-4CAF-90FC-9646118CB98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6–84.  Problem 22.</a:t>
            </a:r>
            <a:r>
              <a:rPr lang="en-US" altLang="en-US" sz="1400" b="1"/>
              <a:t>   </a:t>
            </a:r>
            <a:r>
              <a:rPr lang="en-US" altLang="en-US" sz="2400" b="1"/>
              <a:t>Find sequence of digits that appear.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06613"/>
            <a:ext cx="8342313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43894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400675" y="4826000"/>
            <a:ext cx="3424238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3</a:t>
            </a: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A</a:t>
            </a:r>
            <a:r>
              <a:rPr lang="en-US" altLang="en-US" baseline="-25000"/>
              <a:t>0</a:t>
            </a:r>
            <a:br>
              <a:rPr lang="en-US" altLang="en-US" baseline="-25000"/>
            </a:br>
            <a:r>
              <a:rPr lang="en-US" altLang="en-US"/>
              <a:t> 0  0  0  0          0</a:t>
            </a:r>
            <a:br>
              <a:rPr lang="en-US" altLang="en-US"/>
            </a:br>
            <a:r>
              <a:rPr lang="en-US" altLang="en-US"/>
              <a:t> 1  0  0  1          9</a:t>
            </a:r>
            <a:br>
              <a:rPr lang="en-US" altLang="en-US"/>
            </a:br>
            <a:r>
              <a:rPr lang="en-US" altLang="en-US"/>
              <a:t> 1  1  1  1          undefined       </a:t>
            </a:r>
            <a:br>
              <a:rPr lang="en-US" altLang="en-US"/>
            </a:br>
            <a:r>
              <a:rPr lang="en-US" altLang="en-US"/>
              <a:t> 0  1  1  1          7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81038" y="142240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688975" y="2751138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2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703263" y="407035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703263" y="543560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45CEE1D-B9A2-4C7F-B35A-0DA626520957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6–85.  Like Problem 28.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66800"/>
            <a:ext cx="47783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32004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S</a:t>
            </a:r>
            <a:r>
              <a:rPr lang="en-US" altLang="en-US" baseline="-25000"/>
              <a:t>0</a:t>
            </a:r>
            <a:r>
              <a:rPr lang="en-US" altLang="en-US"/>
              <a:t>S</a:t>
            </a:r>
            <a:r>
              <a:rPr lang="en-US" altLang="en-US" baseline="-25000"/>
              <a:t>1</a:t>
            </a:r>
            <a:r>
              <a:rPr lang="en-US" altLang="en-US"/>
              <a:t> = 11 and</a:t>
            </a:r>
            <a:br>
              <a:rPr lang="en-US" altLang="en-US"/>
            </a:br>
            <a:r>
              <a:rPr lang="en-US" altLang="en-US"/>
              <a:t>D</a:t>
            </a:r>
            <a:r>
              <a:rPr lang="en-US" altLang="en-US" baseline="-25000"/>
              <a:t>3</a:t>
            </a:r>
            <a:r>
              <a:rPr lang="en-US" altLang="en-US"/>
              <a:t>D</a:t>
            </a:r>
            <a:r>
              <a:rPr lang="en-US" altLang="en-US" baseline="-25000"/>
              <a:t>2</a:t>
            </a:r>
            <a:r>
              <a:rPr lang="en-US" altLang="en-US"/>
              <a:t>D</a:t>
            </a:r>
            <a:r>
              <a:rPr lang="en-US" altLang="en-US" baseline="-25000"/>
              <a:t>1</a:t>
            </a:r>
            <a:r>
              <a:rPr lang="en-US" altLang="en-US"/>
              <a:t>D</a:t>
            </a:r>
            <a:r>
              <a:rPr lang="en-US" altLang="en-US" baseline="-25000"/>
              <a:t>0</a:t>
            </a:r>
            <a:r>
              <a:rPr lang="en-US" altLang="en-US"/>
              <a:t> = 1001,</a:t>
            </a:r>
            <a:br>
              <a:rPr lang="en-US" altLang="en-US"/>
            </a:br>
            <a:r>
              <a:rPr lang="en-US" altLang="en-US"/>
              <a:t>what is the output?</a:t>
            </a:r>
          </a:p>
        </p:txBody>
      </p:sp>
      <p:grpSp>
        <p:nvGrpSpPr>
          <p:cNvPr id="41988" name="Group 4"/>
          <p:cNvGrpSpPr>
            <a:grpSpLocks/>
          </p:cNvGrpSpPr>
          <p:nvPr/>
        </p:nvGrpSpPr>
        <p:grpSpPr bwMode="auto">
          <a:xfrm>
            <a:off x="5675313" y="3176588"/>
            <a:ext cx="3455987" cy="1382712"/>
            <a:chOff x="3575" y="2001"/>
            <a:chExt cx="2177" cy="871"/>
          </a:xfrm>
        </p:grpSpPr>
        <p:sp>
          <p:nvSpPr>
            <p:cNvPr id="41989" name="Line 5"/>
            <p:cNvSpPr>
              <a:spLocks noChangeShapeType="1"/>
            </p:cNvSpPr>
            <p:nvPr/>
          </p:nvSpPr>
          <p:spPr bwMode="auto">
            <a:xfrm flipV="1">
              <a:off x="3575" y="2168"/>
              <a:ext cx="815" cy="705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90" name="Text Box 6"/>
            <p:cNvSpPr txBox="1">
              <a:spLocks noChangeArrowheads="1"/>
            </p:cNvSpPr>
            <p:nvPr/>
          </p:nvSpPr>
          <p:spPr bwMode="auto">
            <a:xfrm>
              <a:off x="5230" y="2001"/>
              <a:ext cx="52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= 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9DA69B-FF1C-4435-977A-479AD9A57B77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1-Bit Comparator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2-Bit Comparator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Comparator</a:t>
            </a:r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614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61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D647EB5-2F75-4EF5-99E1-728AD5CC9F28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1-Bit Comparator   -   Exclusive NOR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717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71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3656013" y="4267200"/>
            <a:ext cx="46847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the inputs are equal</a:t>
            </a: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3124200" cy="11334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C2DC8C-2A1B-4A1B-95D6-91F111FB3CFB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2-Bit Comparator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819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819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43200"/>
            <a:ext cx="2895600" cy="13255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3276600" y="4648200"/>
            <a:ext cx="51054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AND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4572000" y="3200400"/>
            <a:ext cx="1295400" cy="4556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0F051B-AD94-4A00-A4BC-12E96E89BB5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Example 6-5: Comparators</a:t>
            </a:r>
            <a:r>
              <a:rPr lang="en-US" altLang="en-US"/>
              <a:t> </a:t>
            </a:r>
          </a:p>
        </p:txBody>
      </p:sp>
      <p:grpSp>
        <p:nvGrpSpPr>
          <p:cNvPr id="9218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9219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9220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55600" y="1812925"/>
            <a:ext cx="870267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Apply each of the following sets of binary numbers to the comparator inputs in Figure 6–20, and determine the output by following the logic levels through the circuit.</a:t>
            </a:r>
          </a:p>
          <a:p>
            <a:pPr>
              <a:buClrTx/>
              <a:buFontTx/>
              <a:buNone/>
            </a:pPr>
            <a:r>
              <a:rPr lang="en-US" altLang="en-US"/>
              <a:t>(a)	 10 and 10							(b)	11 and 10</a:t>
            </a: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565525"/>
            <a:ext cx="3292475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3713163"/>
            <a:ext cx="3354388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793875" y="3582988"/>
            <a:ext cx="47307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1793875" y="4699000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6223000" y="4843463"/>
            <a:ext cx="28892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6223000" y="3762375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3198813" y="4389438"/>
            <a:ext cx="6429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7518400" y="4533900"/>
            <a:ext cx="811213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4854575" y="3762375"/>
            <a:ext cx="3375025" cy="2181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6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1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6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C0FA65-46DC-4CA9-B0A1-91AFA93AEDC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4-Bit Comparator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One of three outputs will be HIGH: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greater than B (A &gt;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equal to B (A =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less than B (A &lt; B)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024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606550"/>
            <a:ext cx="2790825" cy="28956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900"/>
              <a:t>To determine an inequality of binary numbers A and B, you first examine the highest-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order bit in each number. The following conditions are possible: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1.	 If A3 = 1 and B 3 = 0, number A is greater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2.	 If A3 = 0 and B 3 = 1, number A is less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3.	 If A3 = B 3 , then you must examine the next lower bit position for an inequality.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468E45-3E14-4599-AF78-A4D773968BD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6–23  What are the outputs for the given inputs?</a:t>
            </a:r>
            <a:r>
              <a:rPr lang="en-US" altLang="en-US" sz="1200" b="1"/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42846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6019800" y="4495800"/>
            <a:ext cx="28956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  A          B</a:t>
            </a:r>
            <a:br>
              <a:rPr lang="en-US" altLang="en-US"/>
            </a:br>
            <a:r>
              <a:rPr lang="en-US" altLang="en-US"/>
              <a:t>0110 &gt; 0011   YES</a:t>
            </a:r>
            <a:br>
              <a:rPr lang="en-US" altLang="en-US"/>
            </a:br>
            <a:r>
              <a:rPr lang="en-US" altLang="en-US"/>
              <a:t>0110 = 0011   NO</a:t>
            </a:r>
            <a:br>
              <a:rPr lang="en-US" altLang="en-US"/>
            </a:br>
            <a:r>
              <a:rPr lang="en-US" altLang="en-US"/>
              <a:t>0110 &lt; 0011   NO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57800" y="25146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5257800" y="3200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257800" y="3962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Noto Sans CJK SC Regular"/>
      </a:majorFont>
      <a:minorFont>
        <a:latin typeface="Times New Roman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3875</TotalTime>
  <Words>1377</Words>
  <Application>Microsoft Office PowerPoint</Application>
  <PresentationFormat>On-screen Show (4:3)</PresentationFormat>
  <Paragraphs>253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Times New Roman</vt:lpstr>
      <vt:lpstr>Noto Sans CJK SC Regular</vt:lpstr>
      <vt:lpstr>DejaVu Sans</vt:lpstr>
      <vt:lpstr>Arial</vt:lpstr>
      <vt:lpstr>Office Theme</vt:lpstr>
      <vt:lpstr>Digital Fundamentals </vt:lpstr>
      <vt:lpstr>Chapter Outline</vt:lpstr>
      <vt:lpstr>Comparators </vt:lpstr>
      <vt:lpstr>Comparators </vt:lpstr>
      <vt:lpstr>Comparators </vt:lpstr>
      <vt:lpstr>Comparators </vt:lpstr>
      <vt:lpstr>Example 6-5: Comparators </vt:lpstr>
      <vt:lpstr>Inequality: Comparators </vt:lpstr>
      <vt:lpstr>Figure 6–23  What are the outputs for the given inputs? </vt:lpstr>
      <vt:lpstr>Figure 6–25      An 8-bit magnitude comparator using two 74HC85s. </vt:lpstr>
      <vt:lpstr>Decoders</vt:lpstr>
      <vt:lpstr>Decoders</vt:lpstr>
      <vt:lpstr>PowerPoint Presentation</vt:lpstr>
      <vt:lpstr>Decoders</vt:lpstr>
      <vt:lpstr>Decoders</vt:lpstr>
      <vt:lpstr>Decoders</vt:lpstr>
      <vt:lpstr>Decoders</vt:lpstr>
      <vt:lpstr>Decoders</vt:lpstr>
      <vt:lpstr>Figure 6–35       Pin diagram and logic symbol for the 74LS47 BCD-to-7-segment decoder/driver. </vt:lpstr>
      <vt:lpstr>Figure 6–36       Examples of zero suppression using the 74LS47 BCD to 7-segment decoder/driver. </vt:lpstr>
      <vt:lpstr>Encoders </vt:lpstr>
      <vt:lpstr>Encoders </vt:lpstr>
      <vt:lpstr>Logic Diagram of Decimal-to-BCD Encoder</vt:lpstr>
      <vt:lpstr>Encoders </vt:lpstr>
      <vt:lpstr>Code Converters </vt:lpstr>
      <vt:lpstr>BCD</vt:lpstr>
      <vt:lpstr>Figure 6–43      Four-bit binary-to-Gray conversion logic. </vt:lpstr>
      <vt:lpstr>Figure 6–44       Four-bit Gray-to-binary conversion logic. </vt:lpstr>
      <vt:lpstr>Multiplexers (Data Selectors) </vt:lpstr>
      <vt:lpstr>Multiplexers (Data Selectors) </vt:lpstr>
      <vt:lpstr>PowerPoint Presentation</vt:lpstr>
      <vt:lpstr>Demultiplexers </vt:lpstr>
      <vt:lpstr>Demultiplexers </vt:lpstr>
      <vt:lpstr>PowerPoint Presentation</vt:lpstr>
      <vt:lpstr>Parity Generators/Checkers </vt:lpstr>
      <vt:lpstr>Figure 6–76.  Problem 4.  Find the sum based on the inputs. Note: We are adding A = 111 to B = 101. </vt:lpstr>
      <vt:lpstr>Figure 6–80  Problem 14.  Plot the 3 outputs (A&gt;B, A=B, A&lt;B) </vt:lpstr>
      <vt:lpstr>Figure 6–84.  Problem 22.   Find sequence of digits that appear.</vt:lpstr>
      <vt:lpstr>Figure 6–85.  Like Problem 28.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6–1      Logic symbol for a half-adder. Open file F06-01 to verify operation.</dc:title>
  <dc:subject/>
  <dc:creator>James Ramsey</dc:creator>
  <cp:keywords/>
  <dc:description/>
  <cp:lastModifiedBy>Moorche</cp:lastModifiedBy>
  <cp:revision>35</cp:revision>
  <cp:lastPrinted>1601-01-01T00:00:00Z</cp:lastPrinted>
  <dcterms:created xsi:type="dcterms:W3CDTF">2005-07-13T23:29:59Z</dcterms:created>
  <dcterms:modified xsi:type="dcterms:W3CDTF">2021-06-03T15:24:02Z</dcterms:modified>
</cp:coreProperties>
</file>